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3" r:id="rId2"/>
    <p:sldId id="257" r:id="rId3"/>
    <p:sldId id="337" r:id="rId4"/>
    <p:sldId id="265" r:id="rId5"/>
    <p:sldId id="266" r:id="rId6"/>
    <p:sldId id="302" r:id="rId7"/>
    <p:sldId id="320" r:id="rId8"/>
    <p:sldId id="332" r:id="rId9"/>
    <p:sldId id="327" r:id="rId10"/>
    <p:sldId id="271" r:id="rId11"/>
    <p:sldId id="338" r:id="rId12"/>
    <p:sldId id="269" r:id="rId13"/>
    <p:sldId id="313" r:id="rId14"/>
    <p:sldId id="306" r:id="rId15"/>
    <p:sldId id="339" r:id="rId16"/>
    <p:sldId id="321" r:id="rId17"/>
    <p:sldId id="334" r:id="rId18"/>
    <p:sldId id="335" r:id="rId19"/>
    <p:sldId id="326" r:id="rId20"/>
    <p:sldId id="340" r:id="rId21"/>
    <p:sldId id="342" r:id="rId22"/>
    <p:sldId id="343" r:id="rId23"/>
    <p:sldId id="345" r:id="rId24"/>
    <p:sldId id="346" r:id="rId25"/>
    <p:sldId id="341" r:id="rId26"/>
    <p:sldId id="348" r:id="rId27"/>
    <p:sldId id="347" r:id="rId28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BE"/>
    <a:srgbClr val="A5F31E"/>
    <a:srgbClr val="9AE11B"/>
    <a:srgbClr val="67EEF4"/>
    <a:srgbClr val="F9C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599"/>
  </p:normalViewPr>
  <p:slideViewPr>
    <p:cSldViewPr snapToGrid="0" snapToObjects="1">
      <p:cViewPr varScale="1">
        <p:scale>
          <a:sx n="65" d="100"/>
          <a:sy n="65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112D-28F3-475F-B723-0DFCF33E88D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6390-4CCD-455E-846E-B549D23C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53CD59-8023-6945-9F7B-346D799EB8D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9AA16A-9E56-0B42-80D3-16D3D1EA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0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5830-4C7E-2445-9C6D-402C68B84DE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5C69-56EC-3E4F-BBD4-FE165A86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classlink.com/fcs?loggedout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iastandards.org/Georgia-Standards/Pages/Math-K-5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rgiastandards.org/Georgia-Standards/Documents/Social-Studies-1st-Grade-Georgia-Standards.pdf" TargetMode="External"/><Relationship Id="rId5" Type="http://schemas.openxmlformats.org/officeDocument/2006/relationships/hyperlink" Target="https://www.georgiastandards.org/Georgia-Standards/Documents/Science-First-Grade-Georgia-Standards.pdf" TargetMode="External"/><Relationship Id="rId4" Type="http://schemas.openxmlformats.org/officeDocument/2006/relationships/hyperlink" Target="https://www.georgiastandards.org/Georgia-Standards/Pages/ELA-K-5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38" b="8809"/>
          <a:stretch/>
        </p:blipFill>
        <p:spPr>
          <a:xfrm>
            <a:off x="0" y="-70305"/>
            <a:ext cx="9144000" cy="6928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0425" y="2098953"/>
            <a:ext cx="6870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/>
                  </a:solidFill>
                </a:ln>
                <a:pattFill prst="pct90">
                  <a:fgClr>
                    <a:srgbClr val="A5F31E"/>
                  </a:fgClr>
                  <a:bgClr>
                    <a:srgbClr val="FF5ABE"/>
                  </a:bgClr>
                </a:pattFill>
                <a:latin typeface="KG Second Chances Solid" panose="02000000000000000000" pitchFamily="2" charset="0"/>
                <a:ea typeface="Phosphate Inline" charset="0"/>
                <a:cs typeface="Phosphate Inline" charset="0"/>
              </a:rPr>
              <a:t>Mrs. Moses’</a:t>
            </a:r>
          </a:p>
        </p:txBody>
      </p:sp>
    </p:spTree>
    <p:extLst>
      <p:ext uri="{BB962C8B-B14F-4D97-AF65-F5344CB8AC3E}">
        <p14:creationId xmlns:p14="http://schemas.microsoft.com/office/powerpoint/2010/main" val="152826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7664" b="20262"/>
          <a:stretch/>
        </p:blipFill>
        <p:spPr>
          <a:xfrm>
            <a:off x="-1" y="-25399"/>
            <a:ext cx="9144001" cy="688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8080" y="1519946"/>
            <a:ext cx="726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First Graders need to socialize and play!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644" y="2043166"/>
            <a:ext cx="6885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Please don’t spend more than 15 minutes on homework.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I just glance at their homework. It is just for extra practice at home and is not graded.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644" y="4289935"/>
            <a:ext cx="574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Monday and Wednesday are Math homework nights.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Tuesday and Thursday are ELA/Writing/Reading nights.</a:t>
            </a:r>
          </a:p>
        </p:txBody>
      </p:sp>
    </p:spTree>
    <p:extLst>
      <p:ext uri="{BB962C8B-B14F-4D97-AF65-F5344CB8AC3E}">
        <p14:creationId xmlns:p14="http://schemas.microsoft.com/office/powerpoint/2010/main" val="179385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595" r="1831" b="2748"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6942" y="1360893"/>
            <a:ext cx="7090117" cy="35394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Every week, I will send out an email with an update to the class webpage. The webpage has upcoming events, curriculum information, as well as fun resources for home.</a:t>
            </a:r>
          </a:p>
          <a:p>
            <a:pPr algn="ctr"/>
            <a:endParaRPr lang="en-US" sz="3200" dirty="0">
              <a:latin typeface="KG Lego House" charset="0"/>
              <a:ea typeface="KG Lego House" charset="0"/>
              <a:cs typeface="KG Lego Hous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79" y="4379351"/>
            <a:ext cx="507453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 will also update you when I create class Video Newsletters.</a:t>
            </a:r>
          </a:p>
        </p:txBody>
      </p:sp>
    </p:spTree>
    <p:extLst>
      <p:ext uri="{BB962C8B-B14F-4D97-AF65-F5344CB8AC3E}">
        <p14:creationId xmlns:p14="http://schemas.microsoft.com/office/powerpoint/2010/main" val="210972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1920" b="13908"/>
          <a:stretch/>
        </p:blipFill>
        <p:spPr>
          <a:xfrm>
            <a:off x="0" y="-38100"/>
            <a:ext cx="9144000" cy="689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7518" y="1545074"/>
            <a:ext cx="5846604" cy="544764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What’s going on in the classroom: 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Seesaw, Class Dojo, Skype, </a:t>
            </a:r>
            <a:r>
              <a:rPr lang="en-US" sz="2400" dirty="0" err="1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iRead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, Prodigy, </a:t>
            </a:r>
            <a:r>
              <a:rPr lang="en-US" sz="2400" dirty="0" err="1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iReady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Math, RAZ-Kids, &amp; Tech Buddies</a:t>
            </a:r>
            <a:endParaRPr lang="en-US" altLang="en-US" sz="2000" b="1" dirty="0">
              <a:solidFill>
                <a:srgbClr val="0066CC"/>
              </a:solidFill>
              <a:latin typeface="KG Miss Kindergarten" panose="02000000000000000000" pitchFamily="2" charset="0"/>
              <a:ea typeface="Open Sans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en-US" sz="2000" b="1" dirty="0">
              <a:solidFill>
                <a:srgbClr val="0066CC"/>
              </a:solidFill>
              <a:latin typeface="KG Miss Kindergarten" panose="02000000000000000000" pitchFamily="2" charset="0"/>
              <a:ea typeface="Open Sans" charset="0"/>
              <a:cs typeface="KG Lego House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Practicing at home: </a:t>
            </a:r>
            <a:r>
              <a:rPr lang="en-US" sz="2400" dirty="0" err="1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iReady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Math, </a:t>
            </a:r>
            <a:r>
              <a:rPr lang="en-US" sz="2400" dirty="0" err="1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iRead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, Prodigy, </a:t>
            </a:r>
            <a:r>
              <a:rPr lang="en-US" sz="2400" dirty="0" err="1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Raz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-Kids (also known as Kids AZ)</a:t>
            </a:r>
          </a:p>
          <a:p>
            <a:pPr marL="285750" indent="-285750" algn="ctr">
              <a:buFont typeface="Arial" charset="0"/>
              <a:buChar char="•"/>
            </a:pPr>
            <a:endParaRPr lang="en-US" sz="24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20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Please practice logging in to make it quicker in class!</a:t>
            </a:r>
          </a:p>
          <a:p>
            <a:pPr algn="ctr"/>
            <a:endParaRPr lang="en-US" sz="24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Launchpad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  <a:hlinkClick r:id="rId3"/>
              </a:rPr>
              <a:t>https://launchpad.classlink.com/fcs?loggedout=1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70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1589" b="9155"/>
          <a:stretch/>
        </p:blipFill>
        <p:spPr>
          <a:xfrm>
            <a:off x="0" y="-35628"/>
            <a:ext cx="9144000" cy="689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271195"/>
            <a:ext cx="591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Our school will continue to use the PBIS system (Positive Behavior Intervention System).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Behavior Calendars are provided in daily folders. Please initial if there is a note. 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Students earn a Dojo Point for being Respectful, Responsible, and Ready to Learn.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Class Dojo is being used in our class as a “digital wallet”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Students can earn points individually or as a class anywhere in the school.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We can earn bonus points when we get compliments in the hall!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  <a:sym typeface="Wingdings" pitchFamily="2" charset="2"/>
              </a:rPr>
              <a:t>We don’t take away points.</a:t>
            </a:r>
          </a:p>
          <a:p>
            <a:endParaRPr lang="en-US" sz="2400" dirty="0">
              <a:latin typeface="Follow You Into the World" charset="0"/>
              <a:ea typeface="Follow You Into the World" charset="0"/>
              <a:cs typeface="Follow You Into the Wor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8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1222" r="7439" b="7298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963" y="1923098"/>
            <a:ext cx="6799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Miss Kindergarten" panose="02000000000000000000" pitchFamily="2" charset="0"/>
                <a:ea typeface="KG Shake it Off" charset="0"/>
                <a:cs typeface="KG Shake it Off" charset="0"/>
              </a:rPr>
              <a:t>Every 2 weeks there is a different reward for earning Dojo points. </a:t>
            </a:r>
          </a:p>
          <a:p>
            <a:endParaRPr lang="en-US" sz="2800" dirty="0">
              <a:latin typeface="KG Miss Kindergarten" panose="02000000000000000000" pitchFamily="2" charset="0"/>
              <a:ea typeface="KG Shake it Off" charset="0"/>
              <a:cs typeface="KG Shake it Off" charset="0"/>
            </a:endParaRPr>
          </a:p>
          <a:p>
            <a:r>
              <a:rPr lang="en-US" sz="2800" dirty="0">
                <a:latin typeface="KG Miss Kindergarten" panose="02000000000000000000" pitchFamily="2" charset="0"/>
                <a:ea typeface="KG Shake it Off" charset="0"/>
                <a:cs typeface="KG Shake it Off" charset="0"/>
              </a:rPr>
              <a:t>This amount could increase throughout the year.</a:t>
            </a:r>
          </a:p>
          <a:p>
            <a:endParaRPr lang="en-US" sz="2800" dirty="0">
              <a:latin typeface="KG Miss Kindergarten" panose="02000000000000000000" pitchFamily="2" charset="0"/>
              <a:ea typeface="KG Shake it Off" charset="0"/>
              <a:cs typeface="KG Shake it Off" charset="0"/>
            </a:endParaRPr>
          </a:p>
          <a:p>
            <a:r>
              <a:rPr lang="en-US" sz="2800" dirty="0">
                <a:latin typeface="KG Miss Kindergarten" panose="02000000000000000000" pitchFamily="2" charset="0"/>
                <a:ea typeface="KG Shake it Off" charset="0"/>
                <a:cs typeface="KG Shake it Off" charset="0"/>
              </a:rPr>
              <a:t>We have had pick a new name day, outdoor snack &amp; extra recess, movie day, pajama day, and many more.</a:t>
            </a:r>
          </a:p>
        </p:txBody>
      </p:sp>
    </p:spTree>
    <p:extLst>
      <p:ext uri="{BB962C8B-B14F-4D97-AF65-F5344CB8AC3E}">
        <p14:creationId xmlns:p14="http://schemas.microsoft.com/office/powerpoint/2010/main" val="186930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395" y="-1201305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266800"/>
            <a:ext cx="847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R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T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R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O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O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M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 A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D 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A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C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K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rgbClr val="A8FB15"/>
              </a:solidFill>
              <a:latin typeface="KG Summer Storm Smooth" charset="0"/>
              <a:ea typeface="KG Summer Storm Smooth" charset="0"/>
              <a:cs typeface="KG Summer Storm Smooth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50" y="1070257"/>
            <a:ext cx="81385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000" dirty="0">
                <a:latin typeface="KG Miss Kindergarten" panose="02000000000000000000" pitchFamily="2" charset="0"/>
              </a:rPr>
              <a:t>Students may use the restroom in the classroom whenever needed. 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000" dirty="0">
                <a:latin typeface="KG Miss Kindergarten" panose="02000000000000000000" pitchFamily="2" charset="0"/>
              </a:rPr>
              <a:t>We have a water fountain in the room that students may use whenever needed, they may also keep a water bottle in their cubby. </a:t>
            </a:r>
            <a:r>
              <a:rPr lang="en-US" sz="2000" dirty="0">
                <a:latin typeface="KG Miss Kindergarten" panose="02000000000000000000" pitchFamily="2" charset="0"/>
              </a:rPr>
              <a:t>(If we continue to have water bottle spills in the classroom, we may just have to stick with the water fountain.  </a:t>
            </a:r>
            <a:r>
              <a:rPr lang="en-US" sz="2000" dirty="0">
                <a:latin typeface="KG Miss Kindergarten" panose="02000000000000000000" pitchFamily="2" charset="0"/>
                <a:sym typeface="Wingdings" panose="05000000000000000000" pitchFamily="2" charset="2"/>
              </a:rPr>
              <a:t></a:t>
            </a:r>
            <a:r>
              <a:rPr lang="en-US" sz="2000" dirty="0">
                <a:latin typeface="KG Miss Kindergarten" panose="02000000000000000000" pitchFamily="2" charset="0"/>
              </a:rPr>
              <a:t> )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000" dirty="0">
                <a:latin typeface="KG Miss Kindergarten" panose="02000000000000000000" pitchFamily="2" charset="0"/>
              </a:rPr>
              <a:t>We will have snack every day at 10:00. Please send in a nutritious snack daily      (</a:t>
            </a:r>
            <a:r>
              <a:rPr lang="en-US" sz="3000" i="1" dirty="0">
                <a:latin typeface="KG Miss Kindergarten" panose="02000000000000000000" pitchFamily="2" charset="0"/>
              </a:rPr>
              <a:t>NO drinks </a:t>
            </a:r>
            <a:r>
              <a:rPr lang="en-US" sz="3000" dirty="0">
                <a:latin typeface="KG Miss Kindergarten" panose="02000000000000000000" pitchFamily="2" charset="0"/>
              </a:rPr>
              <a:t>except water please!)</a:t>
            </a:r>
          </a:p>
        </p:txBody>
      </p:sp>
    </p:spTree>
    <p:extLst>
      <p:ext uri="{BB962C8B-B14F-4D97-AF65-F5344CB8AC3E}">
        <p14:creationId xmlns:p14="http://schemas.microsoft.com/office/powerpoint/2010/main" val="32938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 t="1021" r="7301" b="2781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629" y="1704340"/>
            <a:ext cx="7808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Science lab is on Tuesday September 18 at 11:00.</a:t>
            </a:r>
          </a:p>
          <a:p>
            <a:pPr algn="r" fontAlgn="base"/>
            <a:endParaRPr lang="en-US" sz="2000" dirty="0">
              <a:latin typeface="KG Miss Kindergarten" panose="02000000000000000000" pitchFamily="2" charset="0"/>
            </a:endParaRPr>
          </a:p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Parent Conferences will start October 5th. Sign-up coming soon.</a:t>
            </a:r>
          </a:p>
          <a:p>
            <a:pPr algn="r" fontAlgn="base"/>
            <a:endParaRPr lang="en-US" sz="2000" dirty="0">
              <a:latin typeface="KG Miss Kindergarten" panose="02000000000000000000" pitchFamily="2" charset="0"/>
            </a:endParaRPr>
          </a:p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Thanksgiving Break November 19</a:t>
            </a:r>
            <a:r>
              <a:rPr lang="en-US" sz="2000" baseline="30000" dirty="0">
                <a:latin typeface="KG Miss Kindergarten" panose="02000000000000000000" pitchFamily="2" charset="0"/>
              </a:rPr>
              <a:t>th</a:t>
            </a:r>
            <a:r>
              <a:rPr lang="en-US" sz="2000" dirty="0">
                <a:latin typeface="KG Miss Kindergarten" panose="02000000000000000000" pitchFamily="2" charset="0"/>
              </a:rPr>
              <a:t>-23</a:t>
            </a:r>
            <a:r>
              <a:rPr lang="en-US" sz="2000" baseline="30000" dirty="0">
                <a:latin typeface="KG Miss Kindergarten" panose="02000000000000000000" pitchFamily="2" charset="0"/>
              </a:rPr>
              <a:t>rd</a:t>
            </a:r>
            <a:r>
              <a:rPr lang="en-US" sz="2000" dirty="0">
                <a:latin typeface="KG Miss Kindergarten" panose="02000000000000000000" pitchFamily="2" charset="0"/>
              </a:rPr>
              <a:t>.</a:t>
            </a:r>
          </a:p>
          <a:p>
            <a:pPr algn="r" fontAlgn="base"/>
            <a:endParaRPr lang="en-US" sz="2000" dirty="0">
              <a:latin typeface="KG Miss Kindergarten" panose="02000000000000000000" pitchFamily="2" charset="0"/>
            </a:endParaRPr>
          </a:p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The Holiday Party is December 19</a:t>
            </a:r>
            <a:r>
              <a:rPr lang="en-US" sz="2000" baseline="30000" dirty="0">
                <a:latin typeface="KG Miss Kindergarten" panose="02000000000000000000" pitchFamily="2" charset="0"/>
              </a:rPr>
              <a:t>th</a:t>
            </a:r>
            <a:r>
              <a:rPr lang="en-US" sz="2000" dirty="0">
                <a:latin typeface="KG Miss Kindergarten" panose="02000000000000000000" pitchFamily="2" charset="0"/>
              </a:rPr>
              <a:t>.</a:t>
            </a:r>
          </a:p>
          <a:p>
            <a:pPr algn="r" fontAlgn="base"/>
            <a:endParaRPr lang="en-US" sz="2000" dirty="0">
              <a:latin typeface="KG Miss Kindergarten" panose="02000000000000000000" pitchFamily="2" charset="0"/>
            </a:endParaRPr>
          </a:p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Winter Break December 21</a:t>
            </a:r>
            <a:r>
              <a:rPr lang="en-US" sz="2000" baseline="30000" dirty="0">
                <a:latin typeface="KG Miss Kindergarten" panose="02000000000000000000" pitchFamily="2" charset="0"/>
              </a:rPr>
              <a:t>st</a:t>
            </a:r>
            <a:r>
              <a:rPr lang="en-US" sz="2000" dirty="0">
                <a:latin typeface="KG Miss Kindergarten" panose="02000000000000000000" pitchFamily="2" charset="0"/>
              </a:rPr>
              <a:t>-January 6</a:t>
            </a:r>
            <a:r>
              <a:rPr lang="en-US" sz="2000" baseline="30000" dirty="0">
                <a:latin typeface="KG Miss Kindergarten" panose="02000000000000000000" pitchFamily="2" charset="0"/>
              </a:rPr>
              <a:t>th</a:t>
            </a:r>
            <a:r>
              <a:rPr lang="en-US" sz="2000" dirty="0">
                <a:latin typeface="KG Miss Kindergarten" panose="02000000000000000000" pitchFamily="2" charset="0"/>
              </a:rPr>
              <a:t>.</a:t>
            </a:r>
          </a:p>
          <a:p>
            <a:pPr algn="r" fontAlgn="base"/>
            <a:endParaRPr lang="en-US" sz="2000" dirty="0">
              <a:latin typeface="KG Miss Kindergarten" panose="02000000000000000000" pitchFamily="2" charset="0"/>
            </a:endParaRPr>
          </a:p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February 8</a:t>
            </a:r>
            <a:r>
              <a:rPr lang="en-US" sz="2000" baseline="30000" dirty="0">
                <a:latin typeface="KG Miss Kindergarten" panose="02000000000000000000" pitchFamily="2" charset="0"/>
              </a:rPr>
              <a:t>th</a:t>
            </a:r>
            <a:r>
              <a:rPr lang="en-US" sz="2000" dirty="0">
                <a:latin typeface="KG Miss Kindergarten" panose="02000000000000000000" pitchFamily="2" charset="0"/>
              </a:rPr>
              <a:t> is Student-Led Conferences.</a:t>
            </a:r>
          </a:p>
          <a:p>
            <a:pPr algn="r" fontAlgn="base"/>
            <a:endParaRPr lang="en-US" sz="2000" dirty="0">
              <a:latin typeface="KG Miss Kindergarten" panose="02000000000000000000" pitchFamily="2" charset="0"/>
            </a:endParaRPr>
          </a:p>
          <a:p>
            <a:pPr algn="r" fontAlgn="base"/>
            <a:r>
              <a:rPr lang="en-US" sz="2000" dirty="0">
                <a:latin typeface="KG Miss Kindergarten" panose="02000000000000000000" pitchFamily="2" charset="0"/>
              </a:rPr>
              <a:t>			March 21</a:t>
            </a:r>
            <a:r>
              <a:rPr lang="en-US" sz="2000" baseline="30000" dirty="0">
                <a:latin typeface="KG Miss Kindergarten" panose="02000000000000000000" pitchFamily="2" charset="0"/>
              </a:rPr>
              <a:t>st</a:t>
            </a:r>
            <a:r>
              <a:rPr lang="en-US" sz="2000" dirty="0">
                <a:latin typeface="KG Miss Kindergarten" panose="02000000000000000000" pitchFamily="2" charset="0"/>
              </a:rPr>
              <a:t> is our Musical.</a:t>
            </a:r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20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88" r="1497" b="1541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926" y="2040259"/>
            <a:ext cx="704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charset="0"/>
                <a:ea typeface="KG Miss Kindergarten" charset="0"/>
                <a:cs typeface="KG Miss Kindergarten" charset="0"/>
              </a:rPr>
              <a:t>Email: </a:t>
            </a:r>
            <a:r>
              <a:rPr lang="en-US" sz="2400" dirty="0">
                <a:latin typeface="KG Miss Kindergarten" charset="0"/>
                <a:ea typeface="KG Miss Kindergarten" charset="0"/>
                <a:cs typeface="KG Miss Kindergarten" charset="0"/>
              </a:rPr>
              <a:t>mosesc@fultonschools.org</a:t>
            </a:r>
          </a:p>
          <a:p>
            <a:pPr algn="ctr"/>
            <a:endParaRPr lang="en-US" sz="2400" dirty="0">
              <a:latin typeface="KG Miss Kindergarten" charset="0"/>
              <a:ea typeface="KG Miss Kindergarten" charset="0"/>
              <a:cs typeface="KG Miss Kindergarten" charset="0"/>
            </a:endParaRPr>
          </a:p>
          <a:p>
            <a:pPr algn="ctr"/>
            <a:r>
              <a:rPr lang="en-US" sz="2400" b="1" dirty="0">
                <a:latin typeface="KG Miss Kindergarten" charset="0"/>
                <a:ea typeface="KG Miss Kindergarten" charset="0"/>
                <a:cs typeface="KG Miss Kindergarten" charset="0"/>
              </a:rPr>
              <a:t>Phone: </a:t>
            </a:r>
            <a:r>
              <a:rPr lang="en-US" sz="2400" dirty="0">
                <a:latin typeface="KG Miss Kindergarten" charset="0"/>
                <a:ea typeface="KG Miss Kindergarten" charset="0"/>
                <a:cs typeface="KG Miss Kindergarten" charset="0"/>
              </a:rPr>
              <a:t>470-254-3310</a:t>
            </a:r>
          </a:p>
          <a:p>
            <a:pPr algn="ctr"/>
            <a:endParaRPr lang="en-US" sz="2400" dirty="0">
              <a:latin typeface="KG Miss Kindergarten" charset="0"/>
              <a:ea typeface="KG Miss Kindergarten" charset="0"/>
              <a:cs typeface="KG Miss Kindergarte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899850">
            <a:off x="211270" y="4257015"/>
            <a:ext cx="2145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G Miss Kindergarten" charset="0"/>
                <a:ea typeface="KG Miss Kindergarten" charset="0"/>
                <a:cs typeface="KG Miss Kindergarten" charset="0"/>
              </a:rPr>
              <a:t>I try to answer emails as quickly as possible but please give me 24 hours to respond.  If I haven’t, try to resend the email, as sometimes we have filter issues.</a:t>
            </a:r>
          </a:p>
        </p:txBody>
      </p:sp>
    </p:spTree>
    <p:extLst>
      <p:ext uri="{BB962C8B-B14F-4D97-AF65-F5344CB8AC3E}">
        <p14:creationId xmlns:p14="http://schemas.microsoft.com/office/powerpoint/2010/main" val="113878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1522" b="2865"/>
          <a:stretch/>
        </p:blipFill>
        <p:spPr>
          <a:xfrm>
            <a:off x="-1" y="-56272"/>
            <a:ext cx="9144001" cy="69142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73438" y="1533179"/>
            <a:ext cx="5177302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We love to celebrate birthdays!</a:t>
            </a:r>
          </a:p>
          <a:p>
            <a:pPr algn="ctr"/>
            <a:endParaRPr lang="en-US" sz="24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Please no food. </a:t>
            </a:r>
          </a:p>
          <a:p>
            <a:pPr algn="ctr"/>
            <a:endParaRPr lang="en-US" sz="24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Your child will get to choose a birthday dance, and make a video for the video newsletter, and get a birthday pencil.</a:t>
            </a:r>
          </a:p>
          <a:p>
            <a:pPr algn="ctr"/>
            <a:endParaRPr lang="en-US" sz="24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For summer birthdays, they will get to pick a day in May to celebrate their birthday. </a:t>
            </a:r>
          </a:p>
        </p:txBody>
      </p:sp>
    </p:spTree>
    <p:extLst>
      <p:ext uri="{BB962C8B-B14F-4D97-AF65-F5344CB8AC3E}">
        <p14:creationId xmlns:p14="http://schemas.microsoft.com/office/powerpoint/2010/main" val="90097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8200" b="15034"/>
          <a:stretch/>
        </p:blipFill>
        <p:spPr>
          <a:xfrm>
            <a:off x="-1" y="-98475"/>
            <a:ext cx="9144001" cy="6956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806" y="1360463"/>
            <a:ext cx="76709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KG Miss Kindergarten" panose="02000000000000000000" pitchFamily="2" charset="0"/>
              </a:rPr>
              <a:t>Math</a:t>
            </a:r>
          </a:p>
          <a:p>
            <a:r>
              <a:rPr lang="en-US" altLang="en-US" u="sng" dirty="0">
                <a:latin typeface="KG Miss Kindergarten" panose="02000000000000000000" pitchFamily="2" charset="0"/>
                <a:hlinkClick r:id="rId3"/>
              </a:rPr>
              <a:t>https://www.georgiastandards.org/Georgia-Standards/Pages/Math-K-5.aspx</a:t>
            </a:r>
            <a:r>
              <a:rPr lang="en-US" altLang="en-US" dirty="0">
                <a:latin typeface="KG Miss Kindergarten" panose="02000000000000000000" pitchFamily="2" charset="0"/>
              </a:rPr>
              <a:t> </a:t>
            </a:r>
          </a:p>
          <a:p>
            <a:endParaRPr lang="en-US" altLang="en-US" dirty="0">
              <a:latin typeface="KG Miss Kindergarten" panose="02000000000000000000" pitchFamily="2" charset="0"/>
            </a:endParaRPr>
          </a:p>
          <a:p>
            <a:r>
              <a:rPr lang="en-US" altLang="en-US" b="1" dirty="0">
                <a:latin typeface="KG Miss Kindergarten" panose="02000000000000000000" pitchFamily="2" charset="0"/>
              </a:rPr>
              <a:t>ELA </a:t>
            </a:r>
          </a:p>
          <a:p>
            <a:r>
              <a:rPr lang="en-US" altLang="en-US" u="sng" dirty="0">
                <a:latin typeface="KG Miss Kindergarten" panose="02000000000000000000" pitchFamily="2" charset="0"/>
                <a:hlinkClick r:id="rId4"/>
              </a:rPr>
              <a:t>https://www.georgiastandards.org/Georgia-Standards/Pages/ELA-K-5.aspx</a:t>
            </a:r>
            <a:endParaRPr lang="en-US" altLang="en-US" u="sng" dirty="0">
              <a:latin typeface="KG Miss Kindergarten" panose="02000000000000000000" pitchFamily="2" charset="0"/>
            </a:endParaRPr>
          </a:p>
          <a:p>
            <a:endParaRPr lang="en-US" altLang="en-US" dirty="0">
              <a:latin typeface="KG Miss Kindergarten" panose="02000000000000000000" pitchFamily="2" charset="0"/>
            </a:endParaRPr>
          </a:p>
          <a:p>
            <a:r>
              <a:rPr lang="en-US" b="1" dirty="0">
                <a:latin typeface="KG Miss Kindergarten" panose="02000000000000000000" pitchFamily="2" charset="0"/>
              </a:rPr>
              <a:t>Science</a:t>
            </a:r>
          </a:p>
          <a:p>
            <a:r>
              <a:rPr lang="en-US" dirty="0">
                <a:latin typeface="KG Miss Kindergarten" panose="02000000000000000000" pitchFamily="2" charset="0"/>
                <a:hlinkClick r:id="rId5"/>
              </a:rPr>
              <a:t>https://www.georgiastandards.org/Georgia-Standards/Documents/Science-First-Grade-Georgia-Standards.pdf</a:t>
            </a:r>
            <a:r>
              <a:rPr lang="en-US" dirty="0">
                <a:latin typeface="KG Miss Kindergarten" panose="02000000000000000000" pitchFamily="2" charset="0"/>
              </a:rPr>
              <a:t> </a:t>
            </a:r>
          </a:p>
          <a:p>
            <a:endParaRPr lang="en-US" dirty="0">
              <a:latin typeface="KG Miss Kindergarten" panose="02000000000000000000" pitchFamily="2" charset="0"/>
            </a:endParaRPr>
          </a:p>
          <a:p>
            <a:r>
              <a:rPr lang="en-US" b="1" dirty="0">
                <a:latin typeface="KG Miss Kindergarten" panose="02000000000000000000" pitchFamily="2" charset="0"/>
              </a:rPr>
              <a:t>Social Studies</a:t>
            </a:r>
          </a:p>
          <a:p>
            <a:r>
              <a:rPr lang="en-US" dirty="0">
                <a:latin typeface="KG Miss Kindergarten" panose="02000000000000000000" pitchFamily="2" charset="0"/>
                <a:hlinkClick r:id="rId6"/>
              </a:rPr>
              <a:t>https://www.georgiastandards.org/Georgia-Standards/Documents/Social-Studies-1st-Grade-Georgia-Standards.pdf</a:t>
            </a:r>
            <a:r>
              <a:rPr lang="en-US" dirty="0">
                <a:latin typeface="KG Miss Kindergarte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8228" b="13728"/>
          <a:stretch/>
        </p:blipFill>
        <p:spPr>
          <a:xfrm>
            <a:off x="1" y="-76201"/>
            <a:ext cx="9144000" cy="693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245" y="1467198"/>
            <a:ext cx="726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My name is Cassie Moses.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245" y="2018276"/>
            <a:ext cx="72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 live in Roswell with my husband, Mark and 2 children, Pierce (10) and Addie (2).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245" y="3597069"/>
            <a:ext cx="7385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 am certified in General Education &amp; 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Special Education.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895" y="2803908"/>
            <a:ext cx="72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 have a degree in Music History and 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Vocal Performance and love to sing!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245" y="4402783"/>
            <a:ext cx="72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 have taught 1</a:t>
            </a:r>
            <a:r>
              <a:rPr lang="en-US" sz="2400" baseline="300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st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grade, Kindergarten, &amp; 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4</a:t>
            </a:r>
            <a:r>
              <a:rPr lang="en-US" sz="2400" baseline="300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th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&amp; 5</a:t>
            </a:r>
            <a:r>
              <a:rPr lang="en-US" sz="2400" baseline="300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th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Grade Math, Science, &amp; Social Studies.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8895" y="5248870"/>
            <a:ext cx="72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This is my 12</a:t>
            </a:r>
            <a:r>
              <a:rPr lang="en-US" sz="2400" baseline="300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th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year at Sweet Apple and my 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14</a:t>
            </a:r>
            <a:r>
              <a:rPr lang="en-US" sz="2400" baseline="300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th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year of teaching!</a:t>
            </a:r>
          </a:p>
        </p:txBody>
      </p:sp>
    </p:spTree>
    <p:extLst>
      <p:ext uri="{BB962C8B-B14F-4D97-AF65-F5344CB8AC3E}">
        <p14:creationId xmlns:p14="http://schemas.microsoft.com/office/powerpoint/2010/main" val="1404954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695" y="-1201304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431800"/>
            <a:ext cx="847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R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A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D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G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A8FB15"/>
              </a:solidFill>
              <a:latin typeface="KG Summer Storm Smooth" charset="0"/>
              <a:ea typeface="KG Summer Storm Smooth" charset="0"/>
              <a:cs typeface="KG Summer Storm Smooth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50" y="1232625"/>
            <a:ext cx="8138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000" dirty="0"/>
              <a:t> </a:t>
            </a:r>
            <a:r>
              <a:rPr lang="en-US" sz="2000" dirty="0">
                <a:latin typeface="KG Miss Kindergarten" panose="02000000000000000000" pitchFamily="2" charset="0"/>
              </a:rPr>
              <a:t>Decoding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000" dirty="0">
                <a:latin typeface="KG Miss Kindergarten" panose="02000000000000000000" pitchFamily="2" charset="0"/>
              </a:rPr>
              <a:t> Comprehension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000" dirty="0">
                <a:latin typeface="KG Miss Kindergarten" panose="02000000000000000000" pitchFamily="2" charset="0"/>
              </a:rPr>
              <a:t> Oral reading for modeling (listening comprehension)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000" dirty="0">
                <a:latin typeface="KG Miss Kindergarten" panose="02000000000000000000" pitchFamily="2" charset="0"/>
              </a:rPr>
              <a:t> Familiar stories build fluency and confidence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000" dirty="0">
                <a:latin typeface="KG Miss Kindergarten" panose="02000000000000000000" pitchFamily="2" charset="0"/>
              </a:rPr>
              <a:t> Book Box</a:t>
            </a:r>
            <a:endParaRPr lang="en-US" sz="2000" b="1" dirty="0">
              <a:solidFill>
                <a:srgbClr val="FF5ABE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799" y="2556064"/>
            <a:ext cx="80255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Char char="·"/>
              <a:defRPr/>
            </a:pP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b="1" dirty="0" err="1">
                <a:latin typeface="KG Miss Kindergarten" panose="02000000000000000000" pitchFamily="2" charset="0"/>
              </a:rPr>
              <a:t>Dolch</a:t>
            </a:r>
            <a:r>
              <a:rPr lang="en-US" b="1" dirty="0">
                <a:latin typeface="KG Miss Kindergarten" panose="02000000000000000000" pitchFamily="2" charset="0"/>
              </a:rPr>
              <a:t> Sight Words </a:t>
            </a:r>
            <a:r>
              <a:rPr lang="en-US" dirty="0">
                <a:latin typeface="KG Miss Kindergarten" panose="02000000000000000000" pitchFamily="2" charset="0"/>
              </a:rPr>
              <a:t>(Popcorn Words)-Beginning of 1</a:t>
            </a:r>
            <a:r>
              <a:rPr lang="en-US" baseline="30000" dirty="0">
                <a:latin typeface="KG Miss Kindergarten" panose="02000000000000000000" pitchFamily="2" charset="0"/>
              </a:rPr>
              <a:t>st</a:t>
            </a:r>
            <a:r>
              <a:rPr lang="en-US" dirty="0">
                <a:latin typeface="KG Miss Kindergarten" panose="02000000000000000000" pitchFamily="2" charset="0"/>
              </a:rPr>
              <a:t> Grade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	*Pre-Primer- 100%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	*Primer-80%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	*First Grade- 100% 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                 (by year’s end)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b="1" dirty="0" err="1">
                <a:latin typeface="KG Miss Kindergarten" panose="02000000000000000000" pitchFamily="2" charset="0"/>
              </a:rPr>
              <a:t>Fastbridge</a:t>
            </a: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dirty="0">
                <a:latin typeface="KG Miss Kindergarten" panose="02000000000000000000" pitchFamily="2" charset="0"/>
              </a:rPr>
              <a:t>Reading and Math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b="1" dirty="0">
                <a:latin typeface="KG Miss Kindergarten" panose="02000000000000000000" pitchFamily="2" charset="0"/>
              </a:rPr>
              <a:t>BAS (Benchmark Assessment System) </a:t>
            </a:r>
          </a:p>
          <a:p>
            <a:pPr>
              <a:defRPr/>
            </a:pPr>
            <a:r>
              <a:rPr lang="en-US" b="1" dirty="0">
                <a:latin typeface="KG Miss Kindergarten" panose="02000000000000000000" pitchFamily="2" charset="0"/>
              </a:rPr>
              <a:t>    *</a:t>
            </a:r>
            <a:r>
              <a:rPr lang="en-US" sz="1600" dirty="0">
                <a:latin typeface="KG Miss Kindergarten" panose="02000000000000000000" pitchFamily="2" charset="0"/>
              </a:rPr>
              <a:t>New Reading Level Assessment (Reading Levels are Letters)</a:t>
            </a:r>
            <a:endParaRPr lang="en-US" dirty="0">
              <a:latin typeface="KG Miss Kindergarten" panose="02000000000000000000" pitchFamily="2" charset="0"/>
            </a:endParaRPr>
          </a:p>
          <a:p>
            <a:pPr>
              <a:defRPr/>
            </a:pPr>
            <a:r>
              <a:rPr lang="en-US" b="1" dirty="0">
                <a:latin typeface="KG Miss Kindergarten" panose="02000000000000000000" pitchFamily="2" charset="0"/>
              </a:rPr>
              <a:t>	</a:t>
            </a:r>
            <a:r>
              <a:rPr lang="en-US" dirty="0">
                <a:latin typeface="KG Miss Kindergarten" panose="02000000000000000000" pitchFamily="2" charset="0"/>
              </a:rPr>
              <a:t>*Oral Reading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            *Fluency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            *Comprehension Conversation</a:t>
            </a:r>
          </a:p>
          <a:p>
            <a:pPr>
              <a:defRPr/>
            </a:pPr>
            <a:r>
              <a:rPr lang="en-US" dirty="0">
                <a:latin typeface="KG Miss Kindergarten" panose="02000000000000000000" pitchFamily="2" charset="0"/>
              </a:rPr>
              <a:t>            *Writing About Reading</a:t>
            </a:r>
          </a:p>
        </p:txBody>
      </p:sp>
    </p:spTree>
    <p:extLst>
      <p:ext uri="{BB962C8B-B14F-4D97-AF65-F5344CB8AC3E}">
        <p14:creationId xmlns:p14="http://schemas.microsoft.com/office/powerpoint/2010/main" val="183613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395" y="-1201304"/>
            <a:ext cx="6985003" cy="9387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19160"/>
              </p:ext>
            </p:extLst>
          </p:nvPr>
        </p:nvGraphicFramePr>
        <p:xfrm>
          <a:off x="985836" y="928693"/>
          <a:ext cx="7029451" cy="5072056"/>
        </p:xfrm>
        <a:graphic>
          <a:graphicData uri="http://schemas.openxmlformats.org/drawingml/2006/table">
            <a:tbl>
              <a:tblPr firstRow="1" firstCol="1" bandRow="1"/>
              <a:tblGrid>
                <a:gridCol w="242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7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 Level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Kindergarten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AA,A,B,C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884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Aug./Sept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Jan./Feb.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J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6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695" y="-1201304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431800"/>
            <a:ext cx="847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W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R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T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G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A8FB15"/>
              </a:solidFill>
              <a:latin typeface="KG Summer Storm Smooth" charset="0"/>
              <a:ea typeface="KG Summer Storm Smooth" charset="0"/>
              <a:cs typeface="KG Summer Storm Smooth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133" y="1531462"/>
            <a:ext cx="7937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KG Miss Kindergarten" panose="02000000000000000000" pitchFamily="2" charset="0"/>
              </a:rPr>
              <a:t>Mini-Lessons will include but are not limited to…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We follow the Lucy </a:t>
            </a:r>
            <a:r>
              <a:rPr lang="en-US" sz="2400" dirty="0" err="1">
                <a:latin typeface="KG Miss Kindergarten" panose="02000000000000000000" pitchFamily="2" charset="0"/>
              </a:rPr>
              <a:t>Caulkins</a:t>
            </a:r>
            <a:r>
              <a:rPr lang="en-US" sz="2400" dirty="0">
                <a:latin typeface="KG Miss Kindergarten" panose="02000000000000000000" pitchFamily="2" charset="0"/>
              </a:rPr>
              <a:t> Writer’s Workshop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Narratives-writing about experiences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Informational-writing about non-fiction topics, How-to books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Persuasive/Opinion-writing from a certain viewpoint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Response to Literature-story summaries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Poetry &amp; Songs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Mechanics (developmentally appropriate spelling, grammar, spacing, sentence structure)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400" dirty="0">
                <a:latin typeface="KG Miss Kindergarten" panose="02000000000000000000" pitchFamily="2" charset="0"/>
              </a:rPr>
              <a:t>Asking/Telling sentences </a:t>
            </a:r>
          </a:p>
        </p:txBody>
      </p:sp>
    </p:spTree>
    <p:extLst>
      <p:ext uri="{BB962C8B-B14F-4D97-AF65-F5344CB8AC3E}">
        <p14:creationId xmlns:p14="http://schemas.microsoft.com/office/powerpoint/2010/main" val="178016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694" y="-1201304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431800"/>
            <a:ext cx="847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M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A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T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57225" y="1536363"/>
            <a:ext cx="4371975" cy="348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/>
            </a:pPr>
            <a:r>
              <a:rPr lang="en-US" sz="1800" dirty="0">
                <a:latin typeface="KG Miss Kindergarten" panose="02000000000000000000" pitchFamily="2" charset="0"/>
              </a:rPr>
              <a:t>Number recognition 1-120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/>
            </a:pPr>
            <a:r>
              <a:rPr lang="en-US" sz="1800" dirty="0">
                <a:latin typeface="KG Miss Kindergarten" panose="02000000000000000000" pitchFamily="2" charset="0"/>
              </a:rPr>
              <a:t>Counting objects up to 120.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/>
            </a:pPr>
            <a:r>
              <a:rPr lang="en-US" sz="1800" dirty="0">
                <a:latin typeface="KG Miss Kindergarten" panose="02000000000000000000" pitchFamily="2" charset="0"/>
              </a:rPr>
              <a:t>Addition and subtraction fluency to 10, but will expose students to facts to 20 and beyond.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/>
            </a:pPr>
            <a:r>
              <a:rPr lang="en-US" sz="1800" dirty="0">
                <a:latin typeface="KG Miss Kindergarten" panose="02000000000000000000" pitchFamily="2" charset="0"/>
              </a:rPr>
              <a:t>Fact families &amp; number relationships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·"/>
              <a:defRPr/>
            </a:pPr>
            <a:r>
              <a:rPr lang="en-US" sz="1800" dirty="0">
                <a:latin typeface="KG Miss Kindergarten" panose="02000000000000000000" pitchFamily="2" charset="0"/>
              </a:rPr>
              <a:t>Missing Addends</a:t>
            </a:r>
          </a:p>
          <a:p>
            <a:pPr algn="l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343525" y="1536363"/>
            <a:ext cx="3000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·"/>
              <a:defRPr/>
            </a:pPr>
            <a:r>
              <a:rPr lang="en-US" dirty="0">
                <a:latin typeface="KG Miss Kindergarten" panose="02000000000000000000" pitchFamily="2" charset="0"/>
              </a:rPr>
              <a:t>Geometry (2-D/3-D shapes)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  <a:defRPr/>
            </a:pPr>
            <a:r>
              <a:rPr lang="en-US" dirty="0">
                <a:latin typeface="KG Miss Kindergarten" panose="02000000000000000000" pitchFamily="2" charset="0"/>
              </a:rPr>
              <a:t>Story Problems (pictures, numbers and words)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  <a:defRPr/>
            </a:pPr>
            <a:r>
              <a:rPr lang="en-US" dirty="0">
                <a:latin typeface="KG Miss Kindergarten" panose="02000000000000000000" pitchFamily="2" charset="0"/>
              </a:rPr>
              <a:t>Real-World connections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  <a:defRPr/>
            </a:pPr>
            <a:r>
              <a:rPr lang="en-US" dirty="0">
                <a:latin typeface="KG Miss Kindergarten" panose="02000000000000000000" pitchFamily="2" charset="0"/>
              </a:rPr>
              <a:t>Simple Fractions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  <a:defRPr/>
            </a:pPr>
            <a:r>
              <a:rPr lang="en-US" dirty="0">
                <a:latin typeface="KG Miss Kindergarten" panose="02000000000000000000" pitchFamily="2" charset="0"/>
              </a:rPr>
              <a:t>Money- dimes &amp; pennies</a:t>
            </a:r>
          </a:p>
          <a:p>
            <a:endParaRPr lang="en-US" dirty="0">
              <a:latin typeface="KG Miss Kindergarte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452" y="5514327"/>
            <a:ext cx="809148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latin typeface="KG Miss Kindergarten" panose="02000000000000000000" pitchFamily="2" charset="0"/>
              </a:rPr>
              <a:t>Unit Math Assessments are at the end of each unit. Study guides will go home one week before each test. </a:t>
            </a:r>
          </a:p>
        </p:txBody>
      </p:sp>
    </p:spTree>
    <p:extLst>
      <p:ext uri="{BB962C8B-B14F-4D97-AF65-F5344CB8AC3E}">
        <p14:creationId xmlns:p14="http://schemas.microsoft.com/office/powerpoint/2010/main" val="316571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693" y="-1201304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431800"/>
            <a:ext cx="847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O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A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L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 S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T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U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D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A8FB15"/>
              </a:solidFill>
              <a:latin typeface="KG Summer Storm Smooth" charset="0"/>
              <a:ea typeface="KG Summer Storm Smooth" charset="0"/>
              <a:cs typeface="KG Summer Storm Smooth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632155" y="1776419"/>
            <a:ext cx="6037006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600" dirty="0">
                <a:latin typeface="KG Miss Kindergarten" panose="02000000000000000000" pitchFamily="2" charset="0"/>
              </a:rPr>
              <a:t>Map Skills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600" dirty="0">
                <a:latin typeface="KG Miss Kindergarten" panose="02000000000000000000" pitchFamily="2" charset="0"/>
              </a:rPr>
              <a:t>Landforms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600" dirty="0">
                <a:latin typeface="KG Miss Kindergarten" panose="02000000000000000000" pitchFamily="2" charset="0"/>
              </a:rPr>
              <a:t>Economics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600" dirty="0">
                <a:latin typeface="KG Miss Kindergarten" panose="02000000000000000000" pitchFamily="2" charset="0"/>
              </a:rPr>
              <a:t>Famous Americans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3600" dirty="0">
                <a:latin typeface="KG Miss Kindergarten" panose="02000000000000000000" pitchFamily="2" charset="0"/>
              </a:rPr>
              <a:t>Patriotic Songs </a:t>
            </a:r>
          </a:p>
          <a:p>
            <a:pPr>
              <a:buFont typeface="Symbol" panose="05050102010706020507" pitchFamily="18" charset="2"/>
              <a:buNone/>
              <a:defRPr/>
            </a:pPr>
            <a:endParaRPr lang="en-US" sz="1200" dirty="0">
              <a:latin typeface="+mj-lt"/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395" y="-1201305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431800"/>
            <a:ext cx="847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A8FB15"/>
              </a:solidFill>
              <a:latin typeface="KG Summer Storm Smooth" charset="0"/>
              <a:ea typeface="KG Summer Storm Smooth" charset="0"/>
              <a:cs typeface="KG Summer Storm Smooth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1877961" y="1638300"/>
            <a:ext cx="5496233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4000" dirty="0">
                <a:latin typeface="KG Miss Kindergarten" panose="02000000000000000000" pitchFamily="2" charset="0"/>
              </a:rPr>
              <a:t>Weather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4000" dirty="0">
                <a:latin typeface="KG Miss Kindergarten" panose="02000000000000000000" pitchFamily="2" charset="0"/>
              </a:rPr>
              <a:t>Light &amp; Sound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4000" dirty="0">
                <a:latin typeface="KG Miss Kindergarten" panose="02000000000000000000" pitchFamily="2" charset="0"/>
              </a:rPr>
              <a:t>Magnetism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4000" dirty="0">
                <a:latin typeface="KG Miss Kindergarten" panose="02000000000000000000" pitchFamily="2" charset="0"/>
              </a:rPr>
              <a:t>Needs of Living Things</a:t>
            </a:r>
            <a:endParaRPr lang="en-US" sz="28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2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394" y="-1201304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446" y="2940218"/>
            <a:ext cx="847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Q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U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T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I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O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0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395" y="-1201305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" y="383054"/>
            <a:ext cx="8470901" cy="5586145"/>
          </a:xfrm>
          <a:prstGeom prst="rect">
            <a:avLst/>
          </a:prstGeom>
          <a:noFill/>
          <a:effectLst>
            <a:glow rad="101600">
              <a:srgbClr val="67EEF4">
                <a:alpha val="40000"/>
              </a:srgbClr>
            </a:glow>
            <a:outerShdw blurRad="228600" dist="38100" dir="5400000" sx="110000" sy="110000" algn="t" rotWithShape="0">
              <a:srgbClr val="67EEF4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n w="19050">
                  <a:solidFill>
                    <a:schemeClr val="tx1"/>
                  </a:solidFill>
                </a:ln>
                <a:pattFill prst="wdDnDiag">
                  <a:fgClr>
                    <a:srgbClr val="FF3FB0"/>
                  </a:fgClr>
                  <a:bgClr>
                    <a:srgbClr val="A5F31E"/>
                  </a:bgClr>
                </a:pattFill>
                <a:effectLst>
                  <a:glow rad="228600">
                    <a:srgbClr val="67EEF4">
                      <a:alpha val="73000"/>
                    </a:srgbClr>
                  </a:glow>
                </a:effectLst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CURRICULUM ROTATIONS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pattFill prst="wdDnDiag">
                  <a:fgClr>
                    <a:srgbClr val="FF3FB0"/>
                  </a:fgClr>
                  <a:bgClr>
                    <a:srgbClr val="A5F31E"/>
                  </a:bgClr>
                </a:pattFill>
                <a:effectLst>
                  <a:glow rad="228600">
                    <a:srgbClr val="67EEF4">
                      <a:alpha val="73000"/>
                    </a:srgbClr>
                  </a:glow>
                </a:effectLst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:</a:t>
            </a:r>
          </a:p>
          <a:p>
            <a:pPr algn="ctr"/>
            <a:endParaRPr lang="en-US" sz="2400" dirty="0">
              <a:ln w="19050">
                <a:solidFill>
                  <a:schemeClr val="tx1"/>
                </a:solidFill>
              </a:ln>
              <a:solidFill>
                <a:srgbClr val="A5F31E"/>
              </a:solidFill>
              <a:latin typeface="KG Miss Kindergarten" panose="02000000000000000000" pitchFamily="2" charset="0"/>
              <a:ea typeface="KG Summer Storm Smooth" charset="0"/>
              <a:cs typeface="KG Summer Storm Smooth" charset="0"/>
            </a:endParaRPr>
          </a:p>
          <a:p>
            <a:pPr algn="ctr"/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A5F31E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*Reading Journals (in desk)</a:t>
            </a:r>
          </a:p>
          <a:p>
            <a:pPr algn="ctr"/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67EEF4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*Writing Folders (in desk)</a:t>
            </a:r>
          </a:p>
          <a:p>
            <a:pPr algn="ctr"/>
            <a:r>
              <a:rPr lang="en-US" sz="3700" dirty="0">
                <a:ln w="19050">
                  <a:solidFill>
                    <a:schemeClr val="tx1"/>
                  </a:solidFill>
                </a:ln>
                <a:solidFill>
                  <a:srgbClr val="F9C032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*Work in Progress Folders (in desk)</a:t>
            </a:r>
          </a:p>
          <a:p>
            <a:pPr algn="ctr"/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9AE11B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*Math Activities (back table)</a:t>
            </a:r>
          </a:p>
          <a:p>
            <a:pPr algn="ctr"/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*Science/Social Studies (round table)</a:t>
            </a:r>
          </a:p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9AE11B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*Book Bins (back book shelf)</a:t>
            </a:r>
          </a:p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67EEF4"/>
                </a:solidFill>
                <a:latin typeface="KG Miss Kindergarten" panose="02000000000000000000" pitchFamily="2" charset="0"/>
                <a:ea typeface="KG Summer Storm Smooth" charset="0"/>
                <a:cs typeface="KG Summer Storm Smooth" charset="0"/>
              </a:rPr>
              <a:t>*iPads (Mrs. Moses’ table)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634889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1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F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r="10022" b="2300"/>
          <a:stretch/>
        </p:blipFill>
        <p:spPr>
          <a:xfrm>
            <a:off x="-1" y="-14068"/>
            <a:ext cx="9144001" cy="68720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7748" y="2264479"/>
            <a:ext cx="6267377" cy="42411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600" dirty="0">
                <a:latin typeface="KG Miss Kindergarten" panose="02000000000000000000" pitchFamily="2" charset="0"/>
              </a:rPr>
              <a:t>School starts at 7:40 A.M.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600" dirty="0">
                <a:latin typeface="KG Miss Kindergarten" panose="02000000000000000000" pitchFamily="2" charset="0"/>
              </a:rPr>
              <a:t>Children may arrive as early as 7:10.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600" dirty="0">
                <a:latin typeface="KG Miss Kindergarten" panose="02000000000000000000" pitchFamily="2" charset="0"/>
              </a:rPr>
              <a:t>If your child arrives after the bell rings, parents need to walk their child into the building to get a tardy slip.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·"/>
              <a:defRPr/>
            </a:pPr>
            <a:r>
              <a:rPr lang="en-US" sz="2600" dirty="0">
                <a:latin typeface="KG Miss Kindergarten" panose="02000000000000000000" pitchFamily="2" charset="0"/>
              </a:rPr>
              <a:t>If your child is absent or tardy, parents must send in a </a:t>
            </a:r>
            <a:r>
              <a:rPr lang="en-US" sz="2600" b="1" u="sng" dirty="0">
                <a:latin typeface="KG Miss Kindergarten" panose="02000000000000000000" pitchFamily="2" charset="0"/>
              </a:rPr>
              <a:t>hand written note OR e-mail </a:t>
            </a:r>
            <a:r>
              <a:rPr lang="en-US" sz="2600" dirty="0">
                <a:latin typeface="KG Miss Kindergarten" panose="02000000000000000000" pitchFamily="2" charset="0"/>
              </a:rPr>
              <a:t>to excuse the absence. Doctors notes are required for students absent for a week or longer.</a:t>
            </a:r>
          </a:p>
          <a:p>
            <a:pPr algn="ctr"/>
            <a:endParaRPr lang="en-US" sz="2000" dirty="0">
              <a:latin typeface="KG Lego House" charset="0"/>
              <a:ea typeface="KG Lego House" charset="0"/>
              <a:cs typeface="KG Lego Hou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2194" b="3724"/>
          <a:stretch/>
        </p:blipFill>
        <p:spPr>
          <a:xfrm>
            <a:off x="0" y="-38100"/>
            <a:ext cx="9144000" cy="689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073" y="1256665"/>
            <a:ext cx="8035854" cy="1200329"/>
          </a:xfrm>
          <a:prstGeom prst="rect">
            <a:avLst/>
          </a:prstGeom>
          <a:solidFill>
            <a:srgbClr val="A8FB1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Math: 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Mini-lesson and Rotations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Rotations: Teacher, Independent Work/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Partner Game,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73" y="2587942"/>
            <a:ext cx="8035854" cy="1200329"/>
          </a:xfrm>
          <a:prstGeom prst="rect">
            <a:avLst/>
          </a:prstGeom>
          <a:solidFill>
            <a:srgbClr val="FF5AB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Writers Workshop: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Mini-lesson, Quiet Writing Time, Meet with Teacher (Conferencing), and Goal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3466" y="3940728"/>
            <a:ext cx="5736461" cy="1200329"/>
          </a:xfrm>
          <a:prstGeom prst="rect">
            <a:avLst/>
          </a:prstGeom>
          <a:solidFill>
            <a:srgbClr val="F9C03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Reading: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Mini-lesson &amp; Rotations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Rotations: Teacher, Phonics/ Grammar, Reading Journal, </a:t>
            </a:r>
            <a:r>
              <a:rPr lang="en-US" sz="2400" dirty="0" err="1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iRead</a:t>
            </a:r>
            <a:endParaRPr lang="en-US" sz="24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466" y="5410195"/>
            <a:ext cx="5794375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Phonics:</a:t>
            </a:r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 Mini-lesson and Independent work</a:t>
            </a:r>
          </a:p>
        </p:txBody>
      </p:sp>
    </p:spTree>
    <p:extLst>
      <p:ext uri="{BB962C8B-B14F-4D97-AF65-F5344CB8AC3E}">
        <p14:creationId xmlns:p14="http://schemas.microsoft.com/office/powerpoint/2010/main" val="4928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2003" b="3860"/>
          <a:stretch/>
        </p:blipFill>
        <p:spPr>
          <a:xfrm>
            <a:off x="-1" y="-25400"/>
            <a:ext cx="9144001" cy="688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638" y="1807065"/>
            <a:ext cx="5805350" cy="3785652"/>
          </a:xfrm>
          <a:prstGeom prst="rect">
            <a:avLst/>
          </a:prstGeom>
          <a:solidFill>
            <a:srgbClr val="A8FB1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7:10-7:40	Morning Routine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7:40-8:15	WINN Time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8:15-9:15	Math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9:15-10:00	Specials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10:00-11:45	Snack/Reading/ELA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11:46-12:15	Recess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12:16-12:46	Lunch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12:50-1:35	Writing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1:35-2:20	Science/Social Studies</a:t>
            </a:r>
          </a:p>
          <a:p>
            <a:r>
              <a:rPr lang="en-US" sz="24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2:20-2:40 	Dismissal</a:t>
            </a:r>
          </a:p>
        </p:txBody>
      </p:sp>
    </p:spTree>
    <p:extLst>
      <p:ext uri="{BB962C8B-B14F-4D97-AF65-F5344CB8AC3E}">
        <p14:creationId xmlns:p14="http://schemas.microsoft.com/office/powerpoint/2010/main" val="72091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5812" b="7070"/>
          <a:stretch/>
        </p:blipFill>
        <p:spPr>
          <a:xfrm>
            <a:off x="0" y="-53340"/>
            <a:ext cx="9144000" cy="6911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100" y="1878836"/>
            <a:ext cx="6226493" cy="304698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Monday: </a:t>
            </a:r>
            <a:r>
              <a:rPr lang="en-US" sz="32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Media Center/ Computer Lab</a:t>
            </a:r>
            <a:endParaRPr lang="en-US" sz="3200" b="1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32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Tuesday: P.E.</a:t>
            </a:r>
            <a:endParaRPr lang="en-US" sz="32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32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Wednesday: Music</a:t>
            </a:r>
            <a:endParaRPr lang="en-US" sz="32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  <a:p>
            <a:pPr algn="ctr"/>
            <a:r>
              <a:rPr lang="en-US" sz="32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Thursday: </a:t>
            </a:r>
            <a:r>
              <a:rPr lang="en-US" sz="3200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Art</a:t>
            </a:r>
          </a:p>
          <a:p>
            <a:pPr algn="ctr"/>
            <a:r>
              <a:rPr lang="en-US" sz="3200" b="1" dirty="0">
                <a:latin typeface="KG Miss Kindergarten" panose="02000000000000000000" pitchFamily="2" charset="0"/>
                <a:ea typeface="KG Lego House" charset="0"/>
                <a:cs typeface="KG Lego House" charset="0"/>
              </a:rPr>
              <a:t>Friday: P.E.</a:t>
            </a:r>
            <a:endParaRPr lang="en-US" sz="3200" dirty="0">
              <a:latin typeface="KG Miss Kindergarten" panose="02000000000000000000" pitchFamily="2" charset="0"/>
              <a:ea typeface="KG Lego House" charset="0"/>
              <a:cs typeface="KG Lego Hou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9822" b="19833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259" y="2147365"/>
            <a:ext cx="50503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KG Miss Kindergarten" panose="02000000000000000000" pitchFamily="2" charset="0"/>
              </a:rPr>
              <a:t>Science Lab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KG Miss Kindergarten" panose="02000000000000000000" pitchFamily="2" charset="0"/>
              </a:rPr>
              <a:t>Mystery Reader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KG Miss Kindergarten" panose="02000000000000000000" pitchFamily="2" charset="0"/>
              </a:rPr>
              <a:t>Copy Parent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KG Miss Kindergarten" panose="02000000000000000000" pitchFamily="2" charset="0"/>
              </a:rPr>
              <a:t>Class Parties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KG Miss Kindergarten" panose="02000000000000000000" pitchFamily="2" charset="0"/>
              </a:rPr>
              <a:t>Special Events</a:t>
            </a:r>
          </a:p>
        </p:txBody>
      </p:sp>
    </p:spTree>
    <p:extLst>
      <p:ext uri="{BB962C8B-B14F-4D97-AF65-F5344CB8AC3E}">
        <p14:creationId xmlns:p14="http://schemas.microsoft.com/office/powerpoint/2010/main" val="115849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42900"/>
            <a:ext cx="8470900" cy="6210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395" y="-1201304"/>
            <a:ext cx="6985003" cy="938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431800"/>
            <a:ext cx="847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F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O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L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D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R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 A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D 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A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00FCFF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G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3FB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E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ND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A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A8FB15"/>
                </a:solidFill>
                <a:latin typeface="KG Summer Storm Smooth" charset="0"/>
                <a:ea typeface="KG Summer Storm Smooth" charset="0"/>
                <a:cs typeface="KG Summer Storm Smooth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125" y="1159739"/>
            <a:ext cx="794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charset="0"/>
              <a:buChar char="•"/>
            </a:pPr>
            <a:r>
              <a:rPr lang="en-US" sz="2200" b="1" dirty="0">
                <a:latin typeface="KG Miss Kindergarten" panose="02000000000000000000" pitchFamily="2" charset="0"/>
              </a:rPr>
              <a:t>Students need to bring their folders &amp; agendas to school every day. ​Please check them daily. </a:t>
            </a:r>
          </a:p>
          <a:p>
            <a:pPr fontAlgn="base"/>
            <a:endParaRPr lang="en-US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6" y="3272673"/>
            <a:ext cx="3378200" cy="3235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125" y="1525467"/>
            <a:ext cx="85546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2400" dirty="0"/>
          </a:p>
          <a:p>
            <a:pPr marL="342900" indent="-342900" fontAlgn="base">
              <a:buFont typeface="Arial" charset="0"/>
              <a:buChar char="•"/>
            </a:pPr>
            <a:r>
              <a:rPr lang="en-US" sz="2200" dirty="0">
                <a:latin typeface="KG Miss Kindergarten" panose="02000000000000000000" pitchFamily="2" charset="0"/>
              </a:rPr>
              <a:t>I check folders every morning for notes, lunch money, etc.​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200" dirty="0">
                <a:latin typeface="KG Miss Kindergarten" panose="02000000000000000000" pitchFamily="2" charset="0"/>
              </a:rPr>
              <a:t>Students should write homework assignments in their agendas Monday-Thursday (No homework on Fridays).</a:t>
            </a: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933248" y="3366172"/>
            <a:ext cx="4762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charset="0"/>
              <a:buChar char="•"/>
            </a:pPr>
            <a:r>
              <a:rPr lang="en-US" sz="2200" dirty="0">
                <a:latin typeface="KG Miss Kindergarten" panose="02000000000000000000" pitchFamily="2" charset="0"/>
              </a:rPr>
              <a:t>Friday papers will go home every other Friday. ​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200" dirty="0">
                <a:latin typeface="KG Miss Kindergarten" panose="02000000000000000000" pitchFamily="2" charset="0"/>
              </a:rPr>
              <a:t>Included will be graded papers which you are to review and go over with your child.​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200" dirty="0">
                <a:latin typeface="KG Miss Kindergarten" panose="02000000000000000000" pitchFamily="2" charset="0"/>
              </a:rPr>
              <a:t>Parents need to sign the form, and return all work and assessments to school on the following Monday.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449" b="2623"/>
          <a:stretch/>
        </p:blipFill>
        <p:spPr>
          <a:xfrm>
            <a:off x="0" y="-14067"/>
            <a:ext cx="9144000" cy="6872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1639" y="1373163"/>
            <a:ext cx="6858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S: “Satisfactory” 80% or higher                  The skill has been mastered and is understood. 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N: “Needs Improvement” 79-70%              More practice is needed to master the skill. Re-teaching/remediation will take place. 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U: Unsatisfactory. 69% or below                  Re-teaching/remediation will take place. 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PSCs (Progress Skills Checklists) go home three times a year (October, February, May)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Report Cards go home every nine weeks. </a:t>
            </a:r>
          </a:p>
          <a:p>
            <a:pPr>
              <a:buFont typeface="Symbol" panose="05050102010706020507" pitchFamily="18" charset="2"/>
              <a:buChar char="·"/>
              <a:defRPr/>
            </a:pPr>
            <a:endParaRPr lang="en-US" sz="2200" dirty="0">
              <a:latin typeface="KG Miss Kindergarten" panose="02000000000000000000" pitchFamily="2" charset="0"/>
            </a:endParaRPr>
          </a:p>
          <a:p>
            <a:pPr algn="ctr">
              <a:defRPr/>
            </a:pPr>
            <a:r>
              <a:rPr lang="en-US" sz="2200" u="sng" dirty="0">
                <a:latin typeface="KG Miss Kindergarten" panose="02000000000000000000" pitchFamily="2" charset="0"/>
              </a:rPr>
              <a:t>Grading Weights: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Classwork 65%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Assessments 30%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KG Miss Kindergarten" panose="02000000000000000000" pitchFamily="2" charset="0"/>
              </a:rPr>
              <a:t>Homework 5%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02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1318</Words>
  <Application>Microsoft Office PowerPoint</Application>
  <PresentationFormat>Letter Paper (8.5x11 in)</PresentationFormat>
  <Paragraphs>216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Calibri</vt:lpstr>
      <vt:lpstr>Calibri Light</vt:lpstr>
      <vt:lpstr>Follow You Into the World</vt:lpstr>
      <vt:lpstr>KG Blank Space Sketch</vt:lpstr>
      <vt:lpstr>KG Lego House</vt:lpstr>
      <vt:lpstr>KG Miss Kindergarten</vt:lpstr>
      <vt:lpstr>KG Second Chances Solid</vt:lpstr>
      <vt:lpstr>KG Shake it Off</vt:lpstr>
      <vt:lpstr>KG Summer Storm Smooth</vt:lpstr>
      <vt:lpstr>Open Sans</vt:lpstr>
      <vt:lpstr>Phosphate Inline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smith</dc:creator>
  <cp:lastModifiedBy>Moses, Cassie</cp:lastModifiedBy>
  <cp:revision>76</cp:revision>
  <cp:lastPrinted>2017-09-18T20:57:41Z</cp:lastPrinted>
  <dcterms:created xsi:type="dcterms:W3CDTF">2016-07-18T17:38:30Z</dcterms:created>
  <dcterms:modified xsi:type="dcterms:W3CDTF">2018-09-11T18:29:15Z</dcterms:modified>
</cp:coreProperties>
</file>